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DejaVu Serif" panose="020B0604020202020204" charset="0"/>
      <p:regular r:id="rId32"/>
    </p:embeddedFont>
    <p:embeddedFont>
      <p:font typeface="DejaVu Serif Bold" panose="020B0604020202020204" charset="0"/>
      <p:regular r:id="rId33"/>
    </p:embeddedFont>
    <p:embeddedFont>
      <p:font typeface="Inter" panose="020B0604020202020204" charset="0"/>
      <p:regular r:id="rId34"/>
    </p:embeddedFont>
    <p:embeddedFont>
      <p:font typeface="Inter Bold" panose="020B0604020202020204" charset="0"/>
      <p:regular r:id="rId35"/>
    </p:embeddedFont>
    <p:embeddedFont>
      <p:font typeface="Inter Semi-Bold" panose="020B0604020202020204" charset="0"/>
      <p:regular r:id="rId36"/>
    </p:embeddedFont>
    <p:embeddedFont>
      <p:font typeface="Noto Serif Display" panose="020B0604020202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2978" y="131125"/>
            <a:ext cx="10335318" cy="6475863"/>
          </a:xfrm>
          <a:custGeom>
            <a:avLst/>
            <a:gdLst/>
            <a:ahLst/>
            <a:cxnLst/>
            <a:rect l="l" t="t" r="r" b="b"/>
            <a:pathLst>
              <a:path w="10335318" h="6475863">
                <a:moveTo>
                  <a:pt x="0" y="0"/>
                </a:moveTo>
                <a:lnTo>
                  <a:pt x="10335318" y="0"/>
                </a:lnTo>
                <a:lnTo>
                  <a:pt x="10335318" y="6475863"/>
                </a:lnTo>
                <a:lnTo>
                  <a:pt x="0" y="647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15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985711" y="8539675"/>
            <a:ext cx="2316578" cy="22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 dirty="0">
                <a:solidFill>
                  <a:srgbClr val="000000"/>
                </a:solidFill>
                <a:latin typeface="Noto Serif Display"/>
              </a:rPr>
              <a:t>Ho Chi Minh</a:t>
            </a:r>
            <a:r>
              <a:rPr lang="en-US" sz="1368">
                <a:solidFill>
                  <a:srgbClr val="000000"/>
                </a:solidFill>
                <a:latin typeface="Noto Serif Display"/>
              </a:rPr>
              <a:t>, April 5,2024</a:t>
            </a:r>
            <a:endParaRPr lang="en-US" sz="1368" dirty="0">
              <a:solidFill>
                <a:srgbClr val="000000"/>
              </a:solidFill>
              <a:latin typeface="Noto Serif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84807" y="7122440"/>
            <a:ext cx="5628740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ejaVu Serif"/>
              </a:rPr>
              <a:t>Nguyễn Trọng Hảo - SE173653 - Leader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ejaVu Serif"/>
              </a:rPr>
              <a:t>Nguyễn Thanh Tùng - SE172484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ejaVu Serif"/>
              </a:rPr>
              <a:t>Nguyễn Nhật Trường - SE172542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44082" y="6549838"/>
            <a:ext cx="2481449" cy="42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>
                <a:solidFill>
                  <a:srgbClr val="000000"/>
                </a:solidFill>
                <a:latin typeface="DejaVu Serif"/>
              </a:rPr>
              <a:t>Team members: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73604" y="5959174"/>
            <a:ext cx="5470418" cy="43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488">
                <a:solidFill>
                  <a:srgbClr val="000000"/>
                </a:solidFill>
                <a:latin typeface="DejaVu Serif"/>
              </a:rPr>
              <a:t>Supervisor:         Ngô Đăng Hà 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635" y="175857"/>
            <a:ext cx="17662730" cy="9935286"/>
          </a:xfrm>
          <a:custGeom>
            <a:avLst/>
            <a:gdLst/>
            <a:ahLst/>
            <a:cxnLst/>
            <a:rect l="l" t="t" r="r" b="b"/>
            <a:pathLst>
              <a:path w="17662730" h="9935286">
                <a:moveTo>
                  <a:pt x="0" y="0"/>
                </a:moveTo>
                <a:lnTo>
                  <a:pt x="17662730" y="0"/>
                </a:lnTo>
                <a:lnTo>
                  <a:pt x="17662730" y="9935286"/>
                </a:lnTo>
                <a:lnTo>
                  <a:pt x="0" y="9935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75079" cy="10448482"/>
          </a:xfrm>
          <a:custGeom>
            <a:avLst/>
            <a:gdLst/>
            <a:ahLst/>
            <a:cxnLst/>
            <a:rect l="l" t="t" r="r" b="b"/>
            <a:pathLst>
              <a:path w="18575079" h="10448482">
                <a:moveTo>
                  <a:pt x="0" y="0"/>
                </a:moveTo>
                <a:lnTo>
                  <a:pt x="18575079" y="0"/>
                </a:lnTo>
                <a:lnTo>
                  <a:pt x="18575079" y="10448482"/>
                </a:lnTo>
                <a:lnTo>
                  <a:pt x="0" y="10448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392" y="279220"/>
            <a:ext cx="17295217" cy="9728559"/>
          </a:xfrm>
          <a:custGeom>
            <a:avLst/>
            <a:gdLst/>
            <a:ahLst/>
            <a:cxnLst/>
            <a:rect l="l" t="t" r="r" b="b"/>
            <a:pathLst>
              <a:path w="17295217" h="9728559">
                <a:moveTo>
                  <a:pt x="0" y="0"/>
                </a:moveTo>
                <a:lnTo>
                  <a:pt x="17295216" y="0"/>
                </a:lnTo>
                <a:lnTo>
                  <a:pt x="17295216" y="9728560"/>
                </a:lnTo>
                <a:lnTo>
                  <a:pt x="0" y="972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0707" y="433523"/>
            <a:ext cx="16746586" cy="9419955"/>
          </a:xfrm>
          <a:custGeom>
            <a:avLst/>
            <a:gdLst/>
            <a:ahLst/>
            <a:cxnLst/>
            <a:rect l="l" t="t" r="r" b="b"/>
            <a:pathLst>
              <a:path w="16746586" h="9419955">
                <a:moveTo>
                  <a:pt x="0" y="0"/>
                </a:moveTo>
                <a:lnTo>
                  <a:pt x="16746586" y="0"/>
                </a:lnTo>
                <a:lnTo>
                  <a:pt x="16746586" y="9419954"/>
                </a:lnTo>
                <a:lnTo>
                  <a:pt x="0" y="94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57450" y="3619896"/>
            <a:ext cx="9973100" cy="273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5"/>
              </a:lnSpc>
            </a:pPr>
            <a:r>
              <a:rPr lang="en-US" sz="15882">
                <a:solidFill>
                  <a:srgbClr val="000000"/>
                </a:solidFill>
                <a:latin typeface="DejaVu Serif"/>
              </a:rPr>
              <a:t>Customer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7276" y="245968"/>
            <a:ext cx="17413448" cy="9795064"/>
          </a:xfrm>
          <a:custGeom>
            <a:avLst/>
            <a:gdLst/>
            <a:ahLst/>
            <a:cxnLst/>
            <a:rect l="l" t="t" r="r" b="b"/>
            <a:pathLst>
              <a:path w="17413448" h="9795064">
                <a:moveTo>
                  <a:pt x="0" y="0"/>
                </a:moveTo>
                <a:lnTo>
                  <a:pt x="17413448" y="0"/>
                </a:lnTo>
                <a:lnTo>
                  <a:pt x="17413448" y="9795064"/>
                </a:lnTo>
                <a:lnTo>
                  <a:pt x="0" y="9795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9465" y="592606"/>
            <a:ext cx="16180955" cy="9101787"/>
          </a:xfrm>
          <a:custGeom>
            <a:avLst/>
            <a:gdLst/>
            <a:ahLst/>
            <a:cxnLst/>
            <a:rect l="l" t="t" r="r" b="b"/>
            <a:pathLst>
              <a:path w="16180955" h="9101787">
                <a:moveTo>
                  <a:pt x="0" y="0"/>
                </a:moveTo>
                <a:lnTo>
                  <a:pt x="16180956" y="0"/>
                </a:lnTo>
                <a:lnTo>
                  <a:pt x="16180956" y="9101788"/>
                </a:lnTo>
                <a:lnTo>
                  <a:pt x="0" y="910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9955" y="3619896"/>
            <a:ext cx="4888090" cy="273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5"/>
              </a:lnSpc>
            </a:pPr>
            <a:r>
              <a:rPr lang="en-US" sz="15882">
                <a:solidFill>
                  <a:srgbClr val="000000"/>
                </a:solidFill>
                <a:latin typeface="DejaVu Serif"/>
              </a:rPr>
              <a:t>Staff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82955"/>
            <a:ext cx="10754005" cy="2983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3"/>
              </a:lnSpc>
            </a:pPr>
            <a:r>
              <a:rPr lang="en-US" sz="7693" spc="-323">
                <a:solidFill>
                  <a:srgbClr val="000000"/>
                </a:solidFill>
                <a:latin typeface="Inter"/>
              </a:rPr>
              <a:t>Interior Construction Quotation System</a:t>
            </a:r>
          </a:p>
          <a:p>
            <a:pPr>
              <a:lnSpc>
                <a:spcPts val="7693"/>
              </a:lnSpc>
            </a:pPr>
            <a:endParaRPr lang="en-US" sz="7693" spc="-323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3705819"/>
            <a:ext cx="18288000" cy="6581181"/>
          </a:xfrm>
          <a:custGeom>
            <a:avLst/>
            <a:gdLst/>
            <a:ahLst/>
            <a:cxnLst/>
            <a:rect l="l" t="t" r="r" b="b"/>
            <a:pathLst>
              <a:path w="18288000" h="6581181">
                <a:moveTo>
                  <a:pt x="0" y="0"/>
                </a:moveTo>
                <a:lnTo>
                  <a:pt x="18288000" y="0"/>
                </a:lnTo>
                <a:lnTo>
                  <a:pt x="18288000" y="6581181"/>
                </a:lnTo>
                <a:lnTo>
                  <a:pt x="0" y="658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751" b="-1645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3705819"/>
            <a:ext cx="18288000" cy="7392981"/>
          </a:xfrm>
          <a:custGeom>
            <a:avLst/>
            <a:gdLst/>
            <a:ahLst/>
            <a:cxnLst/>
            <a:rect l="l" t="t" r="r" b="b"/>
            <a:pathLst>
              <a:path w="18288000" h="7392981">
                <a:moveTo>
                  <a:pt x="0" y="0"/>
                </a:moveTo>
                <a:lnTo>
                  <a:pt x="18288000" y="0"/>
                </a:lnTo>
                <a:lnTo>
                  <a:pt x="18288000" y="7392982"/>
                </a:lnTo>
                <a:lnTo>
                  <a:pt x="0" y="739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372" r="-888" b="-353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466046" y="458120"/>
            <a:ext cx="2299695" cy="2299695"/>
          </a:xfrm>
          <a:custGeom>
            <a:avLst/>
            <a:gdLst/>
            <a:ahLst/>
            <a:cxnLst/>
            <a:rect l="l" t="t" r="r" b="b"/>
            <a:pathLst>
              <a:path w="2299695" h="2299695">
                <a:moveTo>
                  <a:pt x="0" y="0"/>
                </a:moveTo>
                <a:lnTo>
                  <a:pt x="2299695" y="0"/>
                </a:lnTo>
                <a:lnTo>
                  <a:pt x="2299695" y="2299695"/>
                </a:lnTo>
                <a:lnTo>
                  <a:pt x="0" y="2299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229549" y="767402"/>
            <a:ext cx="4029751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800" spc="-75">
                <a:solidFill>
                  <a:srgbClr val="000000"/>
                </a:solidFill>
                <a:latin typeface="Inter"/>
              </a:rPr>
              <a:t>Furniture web is a system for managing the interior construction quotation process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38815"/>
            <a:ext cx="1566069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z="1599" spc="-67">
                <a:solidFill>
                  <a:srgbClr val="000000"/>
                </a:solidFill>
                <a:latin typeface="Inter"/>
              </a:rPr>
              <a:t>Furniture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43807" y="3138815"/>
            <a:ext cx="659110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67">
                <a:solidFill>
                  <a:srgbClr val="000000"/>
                </a:solidFill>
                <a:latin typeface="Inter"/>
              </a:rPr>
              <a:t>Service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38289" y="3138815"/>
            <a:ext cx="1093515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67">
                <a:solidFill>
                  <a:srgbClr val="000000"/>
                </a:solidFill>
                <a:latin typeface="Inter"/>
                <a:hlinkClick r:id="rId6" action="ppaction://hlinksldjump"/>
              </a:rPr>
              <a:t>Our Projects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86086" y="3138815"/>
            <a:ext cx="822350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u="none" spc="-67">
                <a:solidFill>
                  <a:srgbClr val="000000"/>
                </a:solidFill>
                <a:latin typeface="Inter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44718" y="3138815"/>
            <a:ext cx="1414582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67">
                <a:solidFill>
                  <a:srgbClr val="000000"/>
                </a:solidFill>
                <a:latin typeface="Inter"/>
              </a:rPr>
              <a:t>March 28, 2024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1091" y="1578960"/>
            <a:ext cx="12645818" cy="7129080"/>
          </a:xfrm>
          <a:custGeom>
            <a:avLst/>
            <a:gdLst/>
            <a:ahLst/>
            <a:cxnLst/>
            <a:rect l="l" t="t" r="r" b="b"/>
            <a:pathLst>
              <a:path w="12645818" h="7129080">
                <a:moveTo>
                  <a:pt x="0" y="0"/>
                </a:moveTo>
                <a:lnTo>
                  <a:pt x="12645818" y="0"/>
                </a:lnTo>
                <a:lnTo>
                  <a:pt x="12645818" y="7129080"/>
                </a:lnTo>
                <a:lnTo>
                  <a:pt x="0" y="7129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56656"/>
            <a:ext cx="16664335" cy="9373689"/>
          </a:xfrm>
          <a:custGeom>
            <a:avLst/>
            <a:gdLst/>
            <a:ahLst/>
            <a:cxnLst/>
            <a:rect l="l" t="t" r="r" b="b"/>
            <a:pathLst>
              <a:path w="16664335" h="9373689">
                <a:moveTo>
                  <a:pt x="0" y="0"/>
                </a:moveTo>
                <a:lnTo>
                  <a:pt x="16664335" y="0"/>
                </a:lnTo>
                <a:lnTo>
                  <a:pt x="16664335" y="9373688"/>
                </a:lnTo>
                <a:lnTo>
                  <a:pt x="0" y="9373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34653" y="3619896"/>
            <a:ext cx="9218694" cy="273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5"/>
              </a:lnSpc>
            </a:pPr>
            <a:r>
              <a:rPr lang="en-US" sz="15882">
                <a:solidFill>
                  <a:srgbClr val="000000"/>
                </a:solidFill>
                <a:latin typeface="DejaVu Serif"/>
              </a:rPr>
              <a:t>Manager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33067" y="389044"/>
            <a:ext cx="7816709" cy="4396899"/>
          </a:xfrm>
          <a:custGeom>
            <a:avLst/>
            <a:gdLst/>
            <a:ahLst/>
            <a:cxnLst/>
            <a:rect l="l" t="t" r="r" b="b"/>
            <a:pathLst>
              <a:path w="7816709" h="4396899">
                <a:moveTo>
                  <a:pt x="0" y="0"/>
                </a:moveTo>
                <a:lnTo>
                  <a:pt x="7816709" y="0"/>
                </a:lnTo>
                <a:lnTo>
                  <a:pt x="7816709" y="4396899"/>
                </a:lnTo>
                <a:lnTo>
                  <a:pt x="0" y="4396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46834" y="5143500"/>
            <a:ext cx="7802942" cy="3943737"/>
          </a:xfrm>
          <a:custGeom>
            <a:avLst/>
            <a:gdLst/>
            <a:ahLst/>
            <a:cxnLst/>
            <a:rect l="l" t="t" r="r" b="b"/>
            <a:pathLst>
              <a:path w="7802942" h="3943737">
                <a:moveTo>
                  <a:pt x="0" y="0"/>
                </a:moveTo>
                <a:lnTo>
                  <a:pt x="7802942" y="0"/>
                </a:lnTo>
                <a:lnTo>
                  <a:pt x="7802942" y="3943737"/>
                </a:lnTo>
                <a:lnTo>
                  <a:pt x="0" y="3943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9584" y="4508833"/>
            <a:ext cx="8139384" cy="4578404"/>
          </a:xfrm>
          <a:custGeom>
            <a:avLst/>
            <a:gdLst/>
            <a:ahLst/>
            <a:cxnLst/>
            <a:rect l="l" t="t" r="r" b="b"/>
            <a:pathLst>
              <a:path w="8139384" h="4578404">
                <a:moveTo>
                  <a:pt x="0" y="0"/>
                </a:moveTo>
                <a:lnTo>
                  <a:pt x="8139385" y="0"/>
                </a:lnTo>
                <a:lnTo>
                  <a:pt x="8139385" y="4578404"/>
                </a:lnTo>
                <a:lnTo>
                  <a:pt x="0" y="4578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72796" y="3619896"/>
            <a:ext cx="7342408" cy="556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5"/>
              </a:lnSpc>
            </a:pPr>
            <a:r>
              <a:rPr lang="en-US" sz="15882">
                <a:solidFill>
                  <a:srgbClr val="000000"/>
                </a:solidFill>
                <a:latin typeface="DejaVu Serif Bold"/>
              </a:rPr>
              <a:t>Admin</a:t>
            </a:r>
          </a:p>
          <a:p>
            <a:pPr algn="ctr">
              <a:lnSpc>
                <a:spcPts val="22235"/>
              </a:lnSpc>
            </a:pPr>
            <a:endParaRPr lang="en-US" sz="15882">
              <a:solidFill>
                <a:srgbClr val="000000"/>
              </a:solidFill>
              <a:latin typeface="DejaVu Serif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89811" y="8218201"/>
            <a:ext cx="13708378" cy="1222330"/>
          </a:xfrm>
          <a:custGeom>
            <a:avLst/>
            <a:gdLst/>
            <a:ahLst/>
            <a:cxnLst/>
            <a:rect l="l" t="t" r="r" b="b"/>
            <a:pathLst>
              <a:path w="13708378" h="1222330">
                <a:moveTo>
                  <a:pt x="0" y="0"/>
                </a:moveTo>
                <a:lnTo>
                  <a:pt x="13708378" y="0"/>
                </a:lnTo>
                <a:lnTo>
                  <a:pt x="13708378" y="1222331"/>
                </a:lnTo>
                <a:lnTo>
                  <a:pt x="0" y="1222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158" y="1461390"/>
            <a:ext cx="1647336" cy="1647336"/>
          </a:xfrm>
          <a:custGeom>
            <a:avLst/>
            <a:gdLst/>
            <a:ahLst/>
            <a:cxnLst/>
            <a:rect l="l" t="t" r="r" b="b"/>
            <a:pathLst>
              <a:path w="1647336" h="1647336">
                <a:moveTo>
                  <a:pt x="0" y="0"/>
                </a:moveTo>
                <a:lnTo>
                  <a:pt x="1647336" y="0"/>
                </a:lnTo>
                <a:lnTo>
                  <a:pt x="1647336" y="1647335"/>
                </a:lnTo>
                <a:lnTo>
                  <a:pt x="0" y="164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5615" y="3703231"/>
            <a:ext cx="2735082" cy="1538484"/>
          </a:xfrm>
          <a:custGeom>
            <a:avLst/>
            <a:gdLst/>
            <a:ahLst/>
            <a:cxnLst/>
            <a:rect l="l" t="t" r="r" b="b"/>
            <a:pathLst>
              <a:path w="2735082" h="1538484">
                <a:moveTo>
                  <a:pt x="0" y="0"/>
                </a:moveTo>
                <a:lnTo>
                  <a:pt x="2735082" y="0"/>
                </a:lnTo>
                <a:lnTo>
                  <a:pt x="2735082" y="1538484"/>
                </a:lnTo>
                <a:lnTo>
                  <a:pt x="0" y="1538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5875" y="6177546"/>
            <a:ext cx="1803375" cy="1099619"/>
          </a:xfrm>
          <a:custGeom>
            <a:avLst/>
            <a:gdLst/>
            <a:ahLst/>
            <a:cxnLst/>
            <a:rect l="l" t="t" r="r" b="b"/>
            <a:pathLst>
              <a:path w="1803375" h="1099619">
                <a:moveTo>
                  <a:pt x="0" y="0"/>
                </a:moveTo>
                <a:lnTo>
                  <a:pt x="1803375" y="0"/>
                </a:lnTo>
                <a:lnTo>
                  <a:pt x="1803375" y="1099619"/>
                </a:lnTo>
                <a:lnTo>
                  <a:pt x="0" y="1099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426920" y="1367535"/>
            <a:ext cx="1836839" cy="1835046"/>
          </a:xfrm>
          <a:custGeom>
            <a:avLst/>
            <a:gdLst/>
            <a:ahLst/>
            <a:cxnLst/>
            <a:rect l="l" t="t" r="r" b="b"/>
            <a:pathLst>
              <a:path w="1836839" h="1835046">
                <a:moveTo>
                  <a:pt x="0" y="0"/>
                </a:moveTo>
                <a:lnTo>
                  <a:pt x="1836840" y="0"/>
                </a:lnTo>
                <a:lnTo>
                  <a:pt x="1836840" y="1835045"/>
                </a:lnTo>
                <a:lnTo>
                  <a:pt x="0" y="1835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92815" y="3588277"/>
            <a:ext cx="1768393" cy="1768393"/>
          </a:xfrm>
          <a:custGeom>
            <a:avLst/>
            <a:gdLst/>
            <a:ahLst/>
            <a:cxnLst/>
            <a:rect l="l" t="t" r="r" b="b"/>
            <a:pathLst>
              <a:path w="1768393" h="1768393">
                <a:moveTo>
                  <a:pt x="0" y="0"/>
                </a:moveTo>
                <a:lnTo>
                  <a:pt x="1768393" y="0"/>
                </a:lnTo>
                <a:lnTo>
                  <a:pt x="1768393" y="1768393"/>
                </a:lnTo>
                <a:lnTo>
                  <a:pt x="0" y="1768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392815" y="7777950"/>
            <a:ext cx="1852130" cy="1852130"/>
          </a:xfrm>
          <a:custGeom>
            <a:avLst/>
            <a:gdLst/>
            <a:ahLst/>
            <a:cxnLst/>
            <a:rect l="l" t="t" r="r" b="b"/>
            <a:pathLst>
              <a:path w="1852130" h="1852130">
                <a:moveTo>
                  <a:pt x="0" y="0"/>
                </a:moveTo>
                <a:lnTo>
                  <a:pt x="1852130" y="0"/>
                </a:lnTo>
                <a:lnTo>
                  <a:pt x="1852130" y="1852130"/>
                </a:lnTo>
                <a:lnTo>
                  <a:pt x="0" y="18521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37062" y="8066243"/>
            <a:ext cx="1632188" cy="1608302"/>
          </a:xfrm>
          <a:custGeom>
            <a:avLst/>
            <a:gdLst/>
            <a:ahLst/>
            <a:cxnLst/>
            <a:rect l="l" t="t" r="r" b="b"/>
            <a:pathLst>
              <a:path w="1632188" h="1608302">
                <a:moveTo>
                  <a:pt x="0" y="0"/>
                </a:moveTo>
                <a:lnTo>
                  <a:pt x="1632188" y="0"/>
                </a:lnTo>
                <a:lnTo>
                  <a:pt x="1632188" y="1608302"/>
                </a:lnTo>
                <a:lnTo>
                  <a:pt x="0" y="16083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19720" y="5499166"/>
            <a:ext cx="2251241" cy="2251241"/>
          </a:xfrm>
          <a:custGeom>
            <a:avLst/>
            <a:gdLst/>
            <a:ahLst/>
            <a:cxnLst/>
            <a:rect l="l" t="t" r="r" b="b"/>
            <a:pathLst>
              <a:path w="2251241" h="2251241">
                <a:moveTo>
                  <a:pt x="0" y="0"/>
                </a:moveTo>
                <a:lnTo>
                  <a:pt x="2251241" y="0"/>
                </a:lnTo>
                <a:lnTo>
                  <a:pt x="2251241" y="2251242"/>
                </a:lnTo>
                <a:lnTo>
                  <a:pt x="0" y="22512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81489" y="202614"/>
            <a:ext cx="4322088" cy="17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Technology:</a:t>
            </a:r>
          </a:p>
          <a:p>
            <a:pPr algn="ctr">
              <a:lnSpc>
                <a:spcPts val="6999"/>
              </a:lnSpc>
            </a:pPr>
            <a:endParaRPr lang="en-US" sz="4999">
              <a:solidFill>
                <a:srgbClr val="000000"/>
              </a:solidFill>
              <a:latin typeface="DejaVu Serif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96047" y="1918385"/>
            <a:ext cx="4189393" cy="82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 err="1">
                <a:solidFill>
                  <a:srgbClr val="000000"/>
                </a:solidFill>
                <a:latin typeface="DejaVu Serif Bold"/>
              </a:rPr>
              <a:t>Springboot</a:t>
            </a:r>
            <a:endParaRPr lang="en-US" sz="4999" dirty="0">
              <a:solidFill>
                <a:srgbClr val="000000"/>
              </a:solidFill>
              <a:latin typeface="DejaVu Seri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96047" y="3988285"/>
            <a:ext cx="3000115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ReactJS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6047" y="6199462"/>
            <a:ext cx="4784917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TailwindCSS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68675" y="1847266"/>
            <a:ext cx="4276073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Ant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68675" y="3976613"/>
            <a:ext cx="5747028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Google Firebase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64913" y="8272739"/>
            <a:ext cx="1431191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Vite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19443" y="8219826"/>
            <a:ext cx="1477557" cy="827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DejaVu Serif Bold"/>
              </a:rPr>
              <a:t>GIT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19443" y="6243167"/>
            <a:ext cx="1774746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MUI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79113" y="7534303"/>
            <a:ext cx="1253558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6179113" y="8807371"/>
            <a:ext cx="1253558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179113" y="10080438"/>
            <a:ext cx="1253558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48148"/>
            <a:ext cx="18288000" cy="5616015"/>
          </a:xfrm>
          <a:custGeom>
            <a:avLst/>
            <a:gdLst/>
            <a:ahLst/>
            <a:cxnLst/>
            <a:rect l="l" t="t" r="r" b="b"/>
            <a:pathLst>
              <a:path w="18288000" h="5616015">
                <a:moveTo>
                  <a:pt x="0" y="0"/>
                </a:moveTo>
                <a:lnTo>
                  <a:pt x="18288000" y="0"/>
                </a:lnTo>
                <a:lnTo>
                  <a:pt x="18288000" y="5616015"/>
                </a:lnTo>
                <a:lnTo>
                  <a:pt x="0" y="561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356" b="-3673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179113" y="6552647"/>
            <a:ext cx="8155223" cy="690245"/>
            <a:chOff x="0" y="0"/>
            <a:chExt cx="10873631" cy="920327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440809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54C73"/>
                  </a:solidFill>
                  <a:latin typeface="Inter Bold"/>
                </a:rPr>
                <a:t>Introduction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4087"/>
              <a:ext cx="1087363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79113" y="7825714"/>
            <a:ext cx="8155223" cy="690245"/>
            <a:chOff x="0" y="0"/>
            <a:chExt cx="10873631" cy="9203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440809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54C73"/>
                  </a:solidFill>
                  <a:latin typeface="Inter Bold"/>
                </a:rPr>
                <a:t>Our Projects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24087"/>
              <a:ext cx="1087363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79113" y="9098782"/>
            <a:ext cx="8155223" cy="690245"/>
            <a:chOff x="0" y="0"/>
            <a:chExt cx="10873631" cy="92032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440809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54C73"/>
                  </a:solidFill>
                  <a:latin typeface="Inter Bold"/>
                </a:rPr>
                <a:t>About Website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4087"/>
              <a:ext cx="1087363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55396" y="6638372"/>
            <a:ext cx="256631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 spc="-201" dirty="0" err="1">
                <a:solidFill>
                  <a:srgbClr val="054C73"/>
                </a:solidFill>
                <a:latin typeface="Inter Bold"/>
              </a:rPr>
              <a:t>Contens</a:t>
            </a:r>
            <a:endParaRPr lang="en-US" sz="4800" spc="-201" dirty="0">
              <a:solidFill>
                <a:srgbClr val="054C73"/>
              </a:solidFill>
              <a:latin typeface="Inte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77447" y="329683"/>
            <a:ext cx="2461108" cy="34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4"/>
              </a:lnSpc>
            </a:pPr>
            <a:r>
              <a:rPr lang="en-US" sz="2514" spc="-105">
                <a:solidFill>
                  <a:srgbClr val="054C73"/>
                </a:solidFill>
                <a:latin typeface="Inter"/>
              </a:rPr>
              <a:t>Furniture Website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79812" y="217037"/>
            <a:ext cx="1379488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67">
                <a:solidFill>
                  <a:srgbClr val="054C73"/>
                </a:solidFill>
                <a:latin typeface="Inter"/>
              </a:rPr>
              <a:t>March 15, 2024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31102" y="5119588"/>
            <a:ext cx="9225796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Thanks for your listining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82663"/>
            <a:ext cx="16230600" cy="9130200"/>
          </a:xfrm>
          <a:custGeom>
            <a:avLst/>
            <a:gdLst/>
            <a:ahLst/>
            <a:cxnLst/>
            <a:rect l="l" t="t" r="r" b="b"/>
            <a:pathLst>
              <a:path w="16230600" h="9130200">
                <a:moveTo>
                  <a:pt x="0" y="0"/>
                </a:moveTo>
                <a:lnTo>
                  <a:pt x="16230600" y="0"/>
                </a:lnTo>
                <a:lnTo>
                  <a:pt x="16230600" y="9130201"/>
                </a:lnTo>
                <a:lnTo>
                  <a:pt x="0" y="9130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5" b="-85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303395"/>
            <a:ext cx="16230600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</a:pPr>
            <a:r>
              <a:rPr lang="en-US" sz="14400">
                <a:solidFill>
                  <a:srgbClr val="FFFFFF"/>
                </a:solidFill>
                <a:latin typeface="Inter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4645" y="226562"/>
            <a:ext cx="2588452" cy="30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</a:pPr>
            <a:r>
              <a:rPr lang="en-US" sz="2309" spc="-97">
                <a:solidFill>
                  <a:srgbClr val="28221C"/>
                </a:solidFill>
                <a:latin typeface="Inter"/>
              </a:rPr>
              <a:t>Furrniture Website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79812" y="217037"/>
            <a:ext cx="1379488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67">
                <a:solidFill>
                  <a:srgbClr val="28221C"/>
                </a:solidFill>
                <a:latin typeface="Inter"/>
              </a:rPr>
              <a:t>March 15, 2024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3134405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144000" y="5509260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9144000" y="7213827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9144000" y="9253538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97750" y="1760220"/>
            <a:ext cx="8150205" cy="7498080"/>
          </a:xfrm>
          <a:custGeom>
            <a:avLst/>
            <a:gdLst/>
            <a:ahLst/>
            <a:cxnLst/>
            <a:rect l="l" t="t" r="r" b="b"/>
            <a:pathLst>
              <a:path w="8150205" h="7498080">
                <a:moveTo>
                  <a:pt x="0" y="0"/>
                </a:moveTo>
                <a:lnTo>
                  <a:pt x="8150206" y="0"/>
                </a:lnTo>
                <a:lnTo>
                  <a:pt x="8150206" y="7498080"/>
                </a:lnTo>
                <a:lnTo>
                  <a:pt x="0" y="7498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94" r="-15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777882" y="255495"/>
            <a:ext cx="2299695" cy="2299695"/>
          </a:xfrm>
          <a:custGeom>
            <a:avLst/>
            <a:gdLst/>
            <a:ahLst/>
            <a:cxnLst/>
            <a:rect l="l" t="t" r="r" b="b"/>
            <a:pathLst>
              <a:path w="2299695" h="2299695">
                <a:moveTo>
                  <a:pt x="0" y="0"/>
                </a:moveTo>
                <a:lnTo>
                  <a:pt x="2299695" y="0"/>
                </a:lnTo>
                <a:lnTo>
                  <a:pt x="2299695" y="2299695"/>
                </a:lnTo>
                <a:lnTo>
                  <a:pt x="0" y="2299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114425"/>
            <a:ext cx="7147427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800" spc="-201">
                <a:solidFill>
                  <a:srgbClr val="000000"/>
                </a:solidFill>
                <a:latin typeface="Inter Semi-Bold"/>
              </a:rPr>
              <a:t>Furniture Website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44000" y="1760220"/>
            <a:ext cx="8115300" cy="1022985"/>
            <a:chOff x="0" y="0"/>
            <a:chExt cx="10820400" cy="136398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6112166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Inter Bold"/>
                </a:rPr>
                <a:t>How about project?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48640"/>
              <a:ext cx="10820400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Inter"/>
                </a:rPr>
                <a:t>This is an interior construction website, and manages the interior construction quote process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3509962"/>
            <a:ext cx="8115300" cy="1651635"/>
            <a:chOff x="0" y="0"/>
            <a:chExt cx="10820400" cy="220218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6112166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Inter Bold"/>
                </a:rPr>
                <a:t>What we do?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48640"/>
              <a:ext cx="10820400" cy="1653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nter"/>
                </a:rPr>
                <a:t>Based on the quote management cycle, build a closed, complete process from temporary quotes to preliminary detailed quotes.</a:t>
              </a:r>
            </a:p>
            <a:p>
              <a:pPr marL="388620" lvl="1" indent="-194310" algn="l">
                <a:lnSpc>
                  <a:spcPts val="25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Inter"/>
                </a:rPr>
                <a:t>Scope: Quote for interior construction of townhouses and apartments according to construction space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5839641"/>
            <a:ext cx="8115300" cy="1337310"/>
            <a:chOff x="0" y="0"/>
            <a:chExt cx="10820400" cy="178308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6112166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Inter Bold"/>
                </a:rPr>
                <a:t>Mission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48640"/>
              <a:ext cx="10820400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Inter"/>
                </a:rPr>
                <a:t>Ensuring customers have a complete website in terms of appearance and use, where they can refer to styles, interior architecture, and operating procedures for a quote cycle.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7879352"/>
            <a:ext cx="8115300" cy="1022985"/>
            <a:chOff x="0" y="0"/>
            <a:chExt cx="10820400" cy="136398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6112166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Inter Bold"/>
                </a:rPr>
                <a:t>Vision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48640"/>
              <a:ext cx="10820400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Inter"/>
                </a:rPr>
                <a:t>The first version provides an overview of the website and the main process in quote management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217037"/>
            <a:ext cx="1284982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z="1599" spc="-67">
                <a:solidFill>
                  <a:srgbClr val="000000"/>
                </a:solidFill>
                <a:latin typeface="Inter"/>
              </a:rPr>
              <a:t>FPT University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822" b="-158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303395"/>
            <a:ext cx="16230600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4400">
                <a:solidFill>
                  <a:srgbClr val="000000"/>
                </a:solidFill>
                <a:latin typeface="Inter Bold"/>
              </a:rPr>
              <a:t>Our Projects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8190508" cy="183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Interior Construction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Quotation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546155"/>
            <a:ext cx="4420663" cy="371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8"/>
              </a:lnSpc>
            </a:pPr>
            <a:r>
              <a:rPr lang="en-US" sz="3498">
                <a:solidFill>
                  <a:srgbClr val="000000"/>
                </a:solidFill>
                <a:latin typeface="DejaVu Serif Bold"/>
              </a:rPr>
              <a:t>Main actors:</a:t>
            </a:r>
          </a:p>
          <a:p>
            <a:pPr marL="755413" lvl="1" indent="-377707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ejaVu Serif"/>
              </a:rPr>
              <a:t>Guest</a:t>
            </a:r>
          </a:p>
          <a:p>
            <a:pPr marL="755413" lvl="1" indent="-377707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ejaVu Serif"/>
              </a:rPr>
              <a:t>Customer</a:t>
            </a:r>
          </a:p>
          <a:p>
            <a:pPr marL="755413" lvl="1" indent="-377707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ejaVu Serif"/>
              </a:rPr>
              <a:t>Staff</a:t>
            </a:r>
          </a:p>
          <a:p>
            <a:pPr marL="755413" lvl="1" indent="-377707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ejaVu Serif"/>
              </a:rPr>
              <a:t>Manager</a:t>
            </a:r>
          </a:p>
          <a:p>
            <a:pPr marL="755413" lvl="1" indent="-377707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ejaVu Serif"/>
              </a:rPr>
              <a:t>Admin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1168" y="166077"/>
            <a:ext cx="6636832" cy="9954845"/>
          </a:xfrm>
          <a:custGeom>
            <a:avLst/>
            <a:gdLst/>
            <a:ahLst/>
            <a:cxnLst/>
            <a:rect l="l" t="t" r="r" b="b"/>
            <a:pathLst>
              <a:path w="6636832" h="9954845">
                <a:moveTo>
                  <a:pt x="0" y="0"/>
                </a:moveTo>
                <a:lnTo>
                  <a:pt x="6636832" y="0"/>
                </a:lnTo>
                <a:lnTo>
                  <a:pt x="6636832" y="9954846"/>
                </a:lnTo>
                <a:lnTo>
                  <a:pt x="0" y="995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850575" y="9153525"/>
            <a:ext cx="3485555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Features: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39982" y="3543300"/>
            <a:ext cx="7808036" cy="2630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35"/>
              </a:lnSpc>
            </a:pPr>
            <a:r>
              <a:rPr lang="en-US" sz="15882" dirty="0">
                <a:solidFill>
                  <a:srgbClr val="000000"/>
                </a:solidFill>
                <a:latin typeface="DejaVu Serif"/>
              </a:rPr>
              <a:t>Guest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463" y="149247"/>
            <a:ext cx="17731075" cy="9988506"/>
          </a:xfrm>
          <a:custGeom>
            <a:avLst/>
            <a:gdLst/>
            <a:ahLst/>
            <a:cxnLst/>
            <a:rect l="l" t="t" r="r" b="b"/>
            <a:pathLst>
              <a:path w="17731075" h="9988506">
                <a:moveTo>
                  <a:pt x="0" y="0"/>
                </a:moveTo>
                <a:lnTo>
                  <a:pt x="17731074" y="0"/>
                </a:lnTo>
                <a:lnTo>
                  <a:pt x="17731074" y="9988506"/>
                </a:lnTo>
                <a:lnTo>
                  <a:pt x="0" y="998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225</Words>
  <Application>Microsoft Office PowerPoint</Application>
  <PresentationFormat>Custom</PresentationFormat>
  <Paragraphs>58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Inter</vt:lpstr>
      <vt:lpstr>Arial</vt:lpstr>
      <vt:lpstr>Calibri</vt:lpstr>
      <vt:lpstr>Inter Bold</vt:lpstr>
      <vt:lpstr>DejaVu Serif Bold</vt:lpstr>
      <vt:lpstr>Inter Semi-Bold</vt:lpstr>
      <vt:lpstr>Noto Serif Display</vt:lpstr>
      <vt:lpstr>DejaVu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Simple Minimal Engineering Project Proposal Presentation</dc:title>
  <cp:lastModifiedBy>Trọng Hảo Nguyễn</cp:lastModifiedBy>
  <cp:revision>4</cp:revision>
  <dcterms:created xsi:type="dcterms:W3CDTF">2006-08-16T00:00:00Z</dcterms:created>
  <dcterms:modified xsi:type="dcterms:W3CDTF">2024-04-05T00:46:45Z</dcterms:modified>
  <dc:identifier>DAGAukHjUzg</dc:identifier>
</cp:coreProperties>
</file>